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handoutMasterIdLst>
    <p:handoutMasterId r:id="rId18"/>
  </p:handoutMasterIdLst>
  <p:sldIdLst>
    <p:sldId id="258" r:id="rId2"/>
    <p:sldId id="260" r:id="rId3"/>
    <p:sldId id="259" r:id="rId4"/>
    <p:sldId id="265" r:id="rId5"/>
    <p:sldId id="271" r:id="rId6"/>
    <p:sldId id="273" r:id="rId7"/>
    <p:sldId id="256" r:id="rId8"/>
    <p:sldId id="266" r:id="rId9"/>
    <p:sldId id="274" r:id="rId10"/>
    <p:sldId id="261" r:id="rId11"/>
    <p:sldId id="272" r:id="rId12"/>
    <p:sldId id="267" r:id="rId13"/>
    <p:sldId id="268" r:id="rId14"/>
    <p:sldId id="270" r:id="rId15"/>
    <p:sldId id="269"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14" autoAdjust="0"/>
  </p:normalViewPr>
  <p:slideViewPr>
    <p:cSldViewPr>
      <p:cViewPr varScale="1">
        <p:scale>
          <a:sx n="106" d="100"/>
          <a:sy n="106" d="100"/>
        </p:scale>
        <p:origin x="176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61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8C9522B-45AE-4108-B457-80DE3B7CC362}" type="datetimeFigureOut">
              <a:rPr lang="en-US" smtClean="0"/>
              <a:t>10/9/2023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741AA16-8467-45C0-9CC5-C7FB55BEAB5C}" type="slidenum">
              <a:rPr lang="en-US" smtClean="0"/>
              <a:t>‹#›</a:t>
            </a:fld>
            <a:endParaRPr lang="en-US"/>
          </a:p>
        </p:txBody>
      </p:sp>
    </p:spTree>
    <p:extLst>
      <p:ext uri="{BB962C8B-B14F-4D97-AF65-F5344CB8AC3E}">
        <p14:creationId xmlns:p14="http://schemas.microsoft.com/office/powerpoint/2010/main" val="2089289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C75C918-363A-4FC3-AEB4-9C7D5649B675}" type="datetimeFigureOut">
              <a:rPr lang="en-US" smtClean="0"/>
              <a:t>10/9/2023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48C856-F077-497E-8C78-0B9BDFD8C5F2}" type="slidenum">
              <a:rPr lang="en-US" smtClean="0"/>
              <a:t>‹#›</a:t>
            </a:fld>
            <a:endParaRPr lang="en-US"/>
          </a:p>
        </p:txBody>
      </p:sp>
    </p:spTree>
    <p:extLst>
      <p:ext uri="{BB962C8B-B14F-4D97-AF65-F5344CB8AC3E}">
        <p14:creationId xmlns:p14="http://schemas.microsoft.com/office/powerpoint/2010/main" val="405454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a:t>Talking Points:</a:t>
            </a:r>
          </a:p>
          <a:p>
            <a:pPr eaLnBrk="1" hangingPunct="1">
              <a:spcBef>
                <a:spcPct val="0"/>
              </a:spcBef>
            </a:pPr>
            <a:r>
              <a:rPr lang="en-US" dirty="0"/>
              <a:t>-The goal of the TGRG is: That all Ohio students can read at a proficient level by the end of the third grade.</a:t>
            </a:r>
          </a:p>
          <a:p>
            <a:pPr eaLnBrk="1" hangingPunct="1">
              <a:spcBef>
                <a:spcPct val="0"/>
              </a:spcBef>
            </a:pPr>
            <a:r>
              <a:rPr lang="en-US" dirty="0"/>
              <a:t>-The</a:t>
            </a:r>
            <a:r>
              <a:rPr lang="en-US" baseline="0" dirty="0"/>
              <a:t> purpose is </a:t>
            </a:r>
            <a:r>
              <a:rPr lang="en-US" dirty="0"/>
              <a:t>to give greater emphasis to reading instruction and intervention in the early grades. </a:t>
            </a:r>
          </a:p>
          <a:p>
            <a:pPr eaLnBrk="1" hangingPunct="1">
              <a:spcBef>
                <a:spcPct val="0"/>
              </a:spcBef>
            </a:pPr>
            <a:r>
              <a:rPr lang="en-US" dirty="0"/>
              <a:t>-Through this initiative, our</a:t>
            </a:r>
            <a:r>
              <a:rPr lang="en-US" baseline="0" dirty="0"/>
              <a:t> teachers</a:t>
            </a:r>
            <a:r>
              <a:rPr lang="en-US" dirty="0"/>
              <a:t> will diagnose reading deficiencies in students at grades kindergarten through three, create individualized Reading Improvement and Monitoring Plans and provide research-based reading interventions to meet this goal.</a:t>
            </a: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57066" indent="-291179">
              <a:defRPr>
                <a:solidFill>
                  <a:schemeClr val="tx1"/>
                </a:solidFill>
                <a:latin typeface="Corbel" pitchFamily="34" charset="0"/>
              </a:defRPr>
            </a:lvl2pPr>
            <a:lvl3pPr marL="1164717" indent="-232943">
              <a:defRPr>
                <a:solidFill>
                  <a:schemeClr val="tx1"/>
                </a:solidFill>
                <a:latin typeface="Corbel" pitchFamily="34" charset="0"/>
              </a:defRPr>
            </a:lvl3pPr>
            <a:lvl4pPr marL="1630604" indent="-232943">
              <a:defRPr>
                <a:solidFill>
                  <a:schemeClr val="tx1"/>
                </a:solidFill>
                <a:latin typeface="Corbel" pitchFamily="34" charset="0"/>
              </a:defRPr>
            </a:lvl4pPr>
            <a:lvl5pPr marL="2096491" indent="-232943">
              <a:defRPr>
                <a:solidFill>
                  <a:schemeClr val="tx1"/>
                </a:solidFill>
                <a:latin typeface="Corbel" pitchFamily="34" charset="0"/>
              </a:defRPr>
            </a:lvl5pPr>
            <a:lvl6pPr marL="2562377" indent="-232943" fontAlgn="base">
              <a:spcBef>
                <a:spcPct val="0"/>
              </a:spcBef>
              <a:spcAft>
                <a:spcPct val="0"/>
              </a:spcAft>
              <a:defRPr>
                <a:solidFill>
                  <a:schemeClr val="tx1"/>
                </a:solidFill>
                <a:latin typeface="Corbel" pitchFamily="34" charset="0"/>
              </a:defRPr>
            </a:lvl6pPr>
            <a:lvl7pPr marL="3028264" indent="-232943" fontAlgn="base">
              <a:spcBef>
                <a:spcPct val="0"/>
              </a:spcBef>
              <a:spcAft>
                <a:spcPct val="0"/>
              </a:spcAft>
              <a:defRPr>
                <a:solidFill>
                  <a:schemeClr val="tx1"/>
                </a:solidFill>
                <a:latin typeface="Corbel" pitchFamily="34" charset="0"/>
              </a:defRPr>
            </a:lvl7pPr>
            <a:lvl8pPr marL="3494151" indent="-232943" fontAlgn="base">
              <a:spcBef>
                <a:spcPct val="0"/>
              </a:spcBef>
              <a:spcAft>
                <a:spcPct val="0"/>
              </a:spcAft>
              <a:defRPr>
                <a:solidFill>
                  <a:schemeClr val="tx1"/>
                </a:solidFill>
                <a:latin typeface="Corbel" pitchFamily="34" charset="0"/>
              </a:defRPr>
            </a:lvl8pPr>
            <a:lvl9pPr marL="3960038" indent="-232943"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81938303-15EB-4C2F-90D2-5CA775EAB726}" type="slidenum">
              <a:rPr lang="en-US" smtClean="0">
                <a:latin typeface="Calibri" pitchFamily="34" charset="0"/>
              </a:rPr>
              <a:pPr fontAlgn="base">
                <a:spcBef>
                  <a:spcPct val="0"/>
                </a:spcBef>
                <a:spcAft>
                  <a:spcPct val="0"/>
                </a:spcAft>
                <a:defRPr/>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8C856-F077-497E-8C78-0B9BDFD8C5F2}" type="slidenum">
              <a:rPr lang="en-US" smtClean="0"/>
              <a:t>10</a:t>
            </a:fld>
            <a:endParaRPr lang="en-US"/>
          </a:p>
        </p:txBody>
      </p:sp>
    </p:spTree>
    <p:extLst>
      <p:ext uri="{BB962C8B-B14F-4D97-AF65-F5344CB8AC3E}">
        <p14:creationId xmlns:p14="http://schemas.microsoft.com/office/powerpoint/2010/main" val="3584759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8C856-F077-497E-8C78-0B9BDFD8C5F2}" type="slidenum">
              <a:rPr lang="en-US" smtClean="0"/>
              <a:t>11</a:t>
            </a:fld>
            <a:endParaRPr lang="en-US"/>
          </a:p>
        </p:txBody>
      </p:sp>
    </p:spTree>
    <p:extLst>
      <p:ext uri="{BB962C8B-B14F-4D97-AF65-F5344CB8AC3E}">
        <p14:creationId xmlns:p14="http://schemas.microsoft.com/office/powerpoint/2010/main" val="964738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8C856-F077-497E-8C78-0B9BDFD8C5F2}" type="slidenum">
              <a:rPr lang="en-US" smtClean="0"/>
              <a:t>12</a:t>
            </a:fld>
            <a:endParaRPr lang="en-US"/>
          </a:p>
        </p:txBody>
      </p:sp>
    </p:spTree>
    <p:extLst>
      <p:ext uri="{BB962C8B-B14F-4D97-AF65-F5344CB8AC3E}">
        <p14:creationId xmlns:p14="http://schemas.microsoft.com/office/powerpoint/2010/main" val="2854863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t>“</a:t>
            </a:r>
            <a:r>
              <a:rPr lang="en-US" dirty="0"/>
              <a:t>The more you read, the more things you will know. The more that you learn, the more places you'll go.</a:t>
            </a:r>
            <a:r>
              <a:rPr lang="en-US" b="1" dirty="0"/>
              <a:t>”</a:t>
            </a:r>
            <a:r>
              <a:rPr lang="en-US" dirty="0"/>
              <a:t> </a:t>
            </a:r>
          </a:p>
          <a:p>
            <a:pPr eaLnBrk="1" hangingPunct="1">
              <a:spcBef>
                <a:spcPct val="0"/>
              </a:spcBef>
            </a:pPr>
            <a:r>
              <a:rPr lang="en-US" baseline="30000" dirty="0"/>
              <a:t>- Dr. Seuss, "I Can Read With My Eyes Shut!"</a:t>
            </a:r>
            <a:endParaRPr lang="en-US" dirty="0"/>
          </a:p>
          <a:p>
            <a:pPr eaLnBrk="1" hangingPunct="1">
              <a:spcBef>
                <a:spcPct val="0"/>
              </a:spcBef>
            </a:pPr>
            <a:endParaRPr lang="en-US" dirty="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57066" indent="-291179">
              <a:defRPr>
                <a:solidFill>
                  <a:schemeClr val="tx1"/>
                </a:solidFill>
                <a:latin typeface="Corbel" pitchFamily="34" charset="0"/>
              </a:defRPr>
            </a:lvl2pPr>
            <a:lvl3pPr marL="1164717" indent="-232943">
              <a:defRPr>
                <a:solidFill>
                  <a:schemeClr val="tx1"/>
                </a:solidFill>
                <a:latin typeface="Corbel" pitchFamily="34" charset="0"/>
              </a:defRPr>
            </a:lvl3pPr>
            <a:lvl4pPr marL="1630604" indent="-232943">
              <a:defRPr>
                <a:solidFill>
                  <a:schemeClr val="tx1"/>
                </a:solidFill>
                <a:latin typeface="Corbel" pitchFamily="34" charset="0"/>
              </a:defRPr>
            </a:lvl4pPr>
            <a:lvl5pPr marL="2096491" indent="-232943">
              <a:defRPr>
                <a:solidFill>
                  <a:schemeClr val="tx1"/>
                </a:solidFill>
                <a:latin typeface="Corbel" pitchFamily="34" charset="0"/>
              </a:defRPr>
            </a:lvl5pPr>
            <a:lvl6pPr marL="2562377" indent="-232943" fontAlgn="base">
              <a:spcBef>
                <a:spcPct val="0"/>
              </a:spcBef>
              <a:spcAft>
                <a:spcPct val="0"/>
              </a:spcAft>
              <a:defRPr>
                <a:solidFill>
                  <a:schemeClr val="tx1"/>
                </a:solidFill>
                <a:latin typeface="Corbel" pitchFamily="34" charset="0"/>
              </a:defRPr>
            </a:lvl6pPr>
            <a:lvl7pPr marL="3028264" indent="-232943" fontAlgn="base">
              <a:spcBef>
                <a:spcPct val="0"/>
              </a:spcBef>
              <a:spcAft>
                <a:spcPct val="0"/>
              </a:spcAft>
              <a:defRPr>
                <a:solidFill>
                  <a:schemeClr val="tx1"/>
                </a:solidFill>
                <a:latin typeface="Corbel" pitchFamily="34" charset="0"/>
              </a:defRPr>
            </a:lvl7pPr>
            <a:lvl8pPr marL="3494151" indent="-232943" fontAlgn="base">
              <a:spcBef>
                <a:spcPct val="0"/>
              </a:spcBef>
              <a:spcAft>
                <a:spcPct val="0"/>
              </a:spcAft>
              <a:defRPr>
                <a:solidFill>
                  <a:schemeClr val="tx1"/>
                </a:solidFill>
                <a:latin typeface="Corbel" pitchFamily="34" charset="0"/>
              </a:defRPr>
            </a:lvl8pPr>
            <a:lvl9pPr marL="3960038" indent="-232943"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CF50BDDF-CA73-46BC-BB33-F564FF4E6752}" type="slidenum">
              <a:rPr lang="en-US" smtClean="0">
                <a:latin typeface="Calibri" pitchFamily="34" charset="0"/>
              </a:rPr>
              <a:pPr fontAlgn="base">
                <a:spcBef>
                  <a:spcPct val="0"/>
                </a:spcBef>
                <a:spcAft>
                  <a:spcPct val="0"/>
                </a:spcAft>
                <a:defRPr/>
              </a:pPr>
              <a:t>13</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child’s teacher will meet with you to discuss this specific support you can provide at home. </a:t>
            </a:r>
          </a:p>
        </p:txBody>
      </p:sp>
      <p:sp>
        <p:nvSpPr>
          <p:cNvPr id="4" name="Slide Number Placeholder 3"/>
          <p:cNvSpPr>
            <a:spLocks noGrp="1"/>
          </p:cNvSpPr>
          <p:nvPr>
            <p:ph type="sldNum" sz="quarter" idx="10"/>
          </p:nvPr>
        </p:nvSpPr>
        <p:spPr/>
        <p:txBody>
          <a:bodyPr/>
          <a:lstStyle/>
          <a:p>
            <a:fld id="{F948C856-F077-497E-8C78-0B9BDFD8C5F2}" type="slidenum">
              <a:rPr lang="en-US" smtClean="0"/>
              <a:t>14</a:t>
            </a:fld>
            <a:endParaRPr lang="en-US"/>
          </a:p>
        </p:txBody>
      </p:sp>
    </p:spTree>
    <p:extLst>
      <p:ext uri="{BB962C8B-B14F-4D97-AF65-F5344CB8AC3E}">
        <p14:creationId xmlns:p14="http://schemas.microsoft.com/office/powerpoint/2010/main" val="1380586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continue reading all summer long..</a:t>
            </a:r>
          </a:p>
          <a:p>
            <a:r>
              <a:rPr lang="en-US" dirty="0"/>
              <a:t>We have to have all of our testing done by the end of September and we spend time determining whether students have a critical need for interventions or whether they are just rusty from not having read during the summer.  </a:t>
            </a:r>
          </a:p>
          <a:p>
            <a:r>
              <a:rPr lang="en-US" dirty="0"/>
              <a:t>That then takes time away from moving them ahead farther ahead. </a:t>
            </a:r>
          </a:p>
        </p:txBody>
      </p:sp>
      <p:sp>
        <p:nvSpPr>
          <p:cNvPr id="4" name="Slide Number Placeholder 3"/>
          <p:cNvSpPr>
            <a:spLocks noGrp="1"/>
          </p:cNvSpPr>
          <p:nvPr>
            <p:ph type="sldNum" sz="quarter" idx="10"/>
          </p:nvPr>
        </p:nvSpPr>
        <p:spPr/>
        <p:txBody>
          <a:bodyPr/>
          <a:lstStyle/>
          <a:p>
            <a:fld id="{F948C856-F077-497E-8C78-0B9BDFD8C5F2}" type="slidenum">
              <a:rPr lang="en-US" smtClean="0"/>
              <a:t>15</a:t>
            </a:fld>
            <a:endParaRPr lang="en-US"/>
          </a:p>
        </p:txBody>
      </p:sp>
    </p:spTree>
    <p:extLst>
      <p:ext uri="{BB962C8B-B14F-4D97-AF65-F5344CB8AC3E}">
        <p14:creationId xmlns:p14="http://schemas.microsoft.com/office/powerpoint/2010/main" val="371217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a:t>Talking Points:</a:t>
            </a:r>
          </a:p>
          <a:p>
            <a:pPr eaLnBrk="1" hangingPunct="1">
              <a:spcBef>
                <a:spcPct val="0"/>
              </a:spcBef>
            </a:pPr>
            <a:r>
              <a:rPr lang="en-US" dirty="0"/>
              <a:t>-SB 316 created new requirements to provide more early intervention and support for literacy beginning in kindergarten, and supporting at-risk students through the third grade.</a:t>
            </a:r>
          </a:p>
          <a:p>
            <a:pPr eaLnBrk="1" hangingPunct="1">
              <a:spcBef>
                <a:spcPct val="0"/>
              </a:spcBef>
            </a:pPr>
            <a:r>
              <a:rPr lang="en-US" dirty="0"/>
              <a:t>-Districts must administer reading diagnostics to all K-3 students by September 30 of each year to determine which students are on-track, and which students are not on-track to read at grade level.</a:t>
            </a:r>
          </a:p>
          <a:p>
            <a:pPr eaLnBrk="1" hangingPunct="1">
              <a:spcBef>
                <a:spcPct val="0"/>
              </a:spcBef>
            </a:pPr>
            <a:r>
              <a:rPr lang="en-US" dirty="0"/>
              <a:t>-If the diagnostic assessment shows that the student is </a:t>
            </a:r>
            <a:r>
              <a:rPr lang="en-US" i="1" dirty="0"/>
              <a:t>not on-track </a:t>
            </a:r>
            <a:r>
              <a:rPr lang="en-US" dirty="0"/>
              <a:t>to be reading at grade level by the end of the year, schools must provide the parents, in writing: </a:t>
            </a:r>
          </a:p>
          <a:p>
            <a:pPr marL="640594" lvl="1" indent="-174708">
              <a:spcBef>
                <a:spcPct val="0"/>
              </a:spcBef>
              <a:buFontTx/>
              <a:buChar char="•"/>
            </a:pPr>
            <a:r>
              <a:rPr lang="en-US" dirty="0"/>
              <a:t>Notice that the school has identified a reading deficiency with their child; </a:t>
            </a:r>
          </a:p>
          <a:p>
            <a:pPr marL="640594" lvl="1" indent="-174708">
              <a:spcBef>
                <a:spcPct val="0"/>
              </a:spcBef>
              <a:buFontTx/>
              <a:buChar char="•"/>
            </a:pPr>
            <a:r>
              <a:rPr lang="en-US" dirty="0"/>
              <a:t>A description of current services provided to the student; </a:t>
            </a:r>
          </a:p>
          <a:p>
            <a:pPr marL="640594" lvl="1" indent="-174708">
              <a:spcBef>
                <a:spcPct val="0"/>
              </a:spcBef>
              <a:buFontTx/>
              <a:buChar char="•"/>
            </a:pPr>
            <a:r>
              <a:rPr lang="en-US" dirty="0"/>
              <a:t>A description of proposed supplemental instruction services; </a:t>
            </a:r>
          </a:p>
          <a:p>
            <a:pPr marL="640594" lvl="1" indent="-174708">
              <a:spcBef>
                <a:spcPct val="0"/>
              </a:spcBef>
              <a:buFontTx/>
              <a:buChar char="•"/>
            </a:pPr>
            <a:r>
              <a:rPr lang="en-US" dirty="0"/>
              <a:t>Notice that the Ohio Achievement Assessment for third-grade reading is not the only measure of reading competency; and</a:t>
            </a:r>
          </a:p>
          <a:p>
            <a:pPr marL="640594" lvl="1" indent="-174708">
              <a:spcBef>
                <a:spcPct val="0"/>
              </a:spcBef>
              <a:buFontTx/>
              <a:buChar char="•"/>
            </a:pPr>
            <a:r>
              <a:rPr lang="en-US" dirty="0"/>
              <a:t>Notice that unless the student attains the appropriate level of reading competency by the end of Grade 3, the student will be retained. </a:t>
            </a:r>
          </a:p>
          <a:p>
            <a:pPr eaLnBrk="1" hangingPunct="1">
              <a:spcBef>
                <a:spcPct val="0"/>
              </a:spcBef>
            </a:pPr>
            <a:r>
              <a:rPr lang="en-US" dirty="0"/>
              <a:t>-For each student shown to be </a:t>
            </a:r>
            <a:r>
              <a:rPr lang="en-US" i="1" dirty="0"/>
              <a:t>not on-track</a:t>
            </a:r>
            <a:r>
              <a:rPr lang="en-US" dirty="0"/>
              <a:t>, schools must:  </a:t>
            </a:r>
          </a:p>
          <a:p>
            <a:pPr marL="640594" lvl="1" indent="-174708">
              <a:spcBef>
                <a:spcPct val="0"/>
              </a:spcBef>
              <a:buFontTx/>
              <a:buChar char="•"/>
            </a:pPr>
            <a:r>
              <a:rPr lang="en-US" dirty="0"/>
              <a:t>Develop a reading improvement and monitoring plan within 60 days of learning of the reading deficiency; and </a:t>
            </a:r>
          </a:p>
          <a:p>
            <a:pPr marL="640594" lvl="1" indent="-174708">
              <a:spcBef>
                <a:spcPct val="0"/>
              </a:spcBef>
              <a:buFontTx/>
              <a:buChar char="•"/>
            </a:pPr>
            <a:r>
              <a:rPr lang="en-US" dirty="0"/>
              <a:t>Begin reading intervention immediately using research-based reading strategies targeted at the student’s identified reading deficiencies</a:t>
            </a:r>
          </a:p>
          <a:p>
            <a:pPr marL="640594" lvl="1" indent="-174708">
              <a:spcBef>
                <a:spcPct val="0"/>
              </a:spcBef>
              <a:buFontTx/>
              <a:buChar char="•"/>
            </a:pPr>
            <a:r>
              <a:rPr lang="en-US" dirty="0"/>
              <a:t>Beginning in the 2014-2015 school year, provide a teacher who has either passed a reading instruction test or has a reading endorsement on their teacher's license. (Both </a:t>
            </a:r>
            <a:r>
              <a:rPr lang="en-US" dirty="0" err="1"/>
              <a:t>Mrs</a:t>
            </a:r>
            <a:r>
              <a:rPr lang="en-US" dirty="0"/>
              <a:t> Huber and Mrs. </a:t>
            </a:r>
            <a:r>
              <a:rPr lang="en-US" dirty="0" err="1"/>
              <a:t>Langhals</a:t>
            </a:r>
            <a:r>
              <a:rPr lang="en-US" baseline="0" dirty="0"/>
              <a:t> meet this criteria)</a:t>
            </a:r>
            <a:endParaRPr lang="en-US" dirty="0"/>
          </a:p>
          <a:p>
            <a:pPr eaLnBrk="1" hangingPunct="1">
              <a:spcBef>
                <a:spcPct val="0"/>
              </a:spcBef>
            </a:pPr>
            <a:endParaRPr lang="en-US" dirty="0"/>
          </a:p>
          <a:p>
            <a:pPr eaLnBrk="1" hangingPunct="1">
              <a:spcBef>
                <a:spcPct val="0"/>
              </a:spcBef>
            </a:pPr>
            <a:endParaRPr lang="en-US" dirty="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57066" indent="-291179">
              <a:defRPr>
                <a:solidFill>
                  <a:schemeClr val="tx1"/>
                </a:solidFill>
                <a:latin typeface="Corbel" pitchFamily="34" charset="0"/>
              </a:defRPr>
            </a:lvl2pPr>
            <a:lvl3pPr marL="1164717" indent="-232943">
              <a:defRPr>
                <a:solidFill>
                  <a:schemeClr val="tx1"/>
                </a:solidFill>
                <a:latin typeface="Corbel" pitchFamily="34" charset="0"/>
              </a:defRPr>
            </a:lvl3pPr>
            <a:lvl4pPr marL="1630604" indent="-232943">
              <a:defRPr>
                <a:solidFill>
                  <a:schemeClr val="tx1"/>
                </a:solidFill>
                <a:latin typeface="Corbel" pitchFamily="34" charset="0"/>
              </a:defRPr>
            </a:lvl4pPr>
            <a:lvl5pPr marL="2096491" indent="-232943">
              <a:defRPr>
                <a:solidFill>
                  <a:schemeClr val="tx1"/>
                </a:solidFill>
                <a:latin typeface="Corbel" pitchFamily="34" charset="0"/>
              </a:defRPr>
            </a:lvl5pPr>
            <a:lvl6pPr marL="2562377" indent="-232943" fontAlgn="base">
              <a:spcBef>
                <a:spcPct val="0"/>
              </a:spcBef>
              <a:spcAft>
                <a:spcPct val="0"/>
              </a:spcAft>
              <a:defRPr>
                <a:solidFill>
                  <a:schemeClr val="tx1"/>
                </a:solidFill>
                <a:latin typeface="Corbel" pitchFamily="34" charset="0"/>
              </a:defRPr>
            </a:lvl6pPr>
            <a:lvl7pPr marL="3028264" indent="-232943" fontAlgn="base">
              <a:spcBef>
                <a:spcPct val="0"/>
              </a:spcBef>
              <a:spcAft>
                <a:spcPct val="0"/>
              </a:spcAft>
              <a:defRPr>
                <a:solidFill>
                  <a:schemeClr val="tx1"/>
                </a:solidFill>
                <a:latin typeface="Corbel" pitchFamily="34" charset="0"/>
              </a:defRPr>
            </a:lvl7pPr>
            <a:lvl8pPr marL="3494151" indent="-232943" fontAlgn="base">
              <a:spcBef>
                <a:spcPct val="0"/>
              </a:spcBef>
              <a:spcAft>
                <a:spcPct val="0"/>
              </a:spcAft>
              <a:defRPr>
                <a:solidFill>
                  <a:schemeClr val="tx1"/>
                </a:solidFill>
                <a:latin typeface="Corbel" pitchFamily="34" charset="0"/>
              </a:defRPr>
            </a:lvl8pPr>
            <a:lvl9pPr marL="3960038" indent="-232943"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79A2B414-D625-4322-8C14-FD2BBC772383}" type="slidenum">
              <a:rPr lang="en-US" smtClean="0">
                <a:latin typeface="Calibri" pitchFamily="34" charset="0"/>
              </a:rPr>
              <a:pPr fontAlgn="base">
                <a:spcBef>
                  <a:spcPct val="0"/>
                </a:spcBef>
                <a:spcAft>
                  <a:spcPct val="0"/>
                </a:spcAft>
                <a:defRPr/>
              </a:pPr>
              <a:t>2</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u="sng" dirty="0"/>
              <a:t>Talking Points:</a:t>
            </a:r>
          </a:p>
          <a:p>
            <a:pPr>
              <a:defRPr/>
            </a:pPr>
            <a:r>
              <a:rPr lang="en-US" dirty="0"/>
              <a:t>-Districts will report diagnostic assessment results to</a:t>
            </a:r>
            <a:r>
              <a:rPr lang="en-US" baseline="0" dirty="0"/>
              <a:t> the state each year</a:t>
            </a:r>
            <a:r>
              <a:rPr lang="en-US" dirty="0"/>
              <a:t>. </a:t>
            </a:r>
          </a:p>
          <a:p>
            <a:pPr marL="640594" lvl="1" indent="-174708">
              <a:buFont typeface="Arial" pitchFamily="34" charset="0"/>
              <a:buChar char="•"/>
              <a:defRPr/>
            </a:pPr>
            <a:r>
              <a:rPr lang="en-US" dirty="0"/>
              <a:t>For the Third-Grade Reading Guarantee, districts will report only:</a:t>
            </a:r>
          </a:p>
          <a:p>
            <a:pPr marL="1106481" lvl="2" indent="-174708">
              <a:buFont typeface="Arial" pitchFamily="34" charset="0"/>
              <a:buChar char="•"/>
              <a:defRPr/>
            </a:pPr>
            <a:r>
              <a:rPr lang="en-US" dirty="0"/>
              <a:t> Which students are </a:t>
            </a:r>
            <a:r>
              <a:rPr lang="en-US" i="1" dirty="0"/>
              <a:t>on-track </a:t>
            </a:r>
            <a:r>
              <a:rPr lang="en-US" dirty="0"/>
              <a:t>and </a:t>
            </a:r>
            <a:r>
              <a:rPr lang="en-US" i="1" dirty="0"/>
              <a:t>not-on-track </a:t>
            </a:r>
            <a:r>
              <a:rPr lang="en-US" dirty="0"/>
              <a:t>for reading; and </a:t>
            </a:r>
          </a:p>
          <a:p>
            <a:pPr marL="1106481" lvl="2" indent="-174708">
              <a:buFont typeface="Arial" pitchFamily="34" charset="0"/>
              <a:buChar char="•"/>
              <a:defRPr/>
            </a:pPr>
            <a:r>
              <a:rPr lang="en-US" dirty="0"/>
              <a:t>What types of intervention services are given to each student. </a:t>
            </a:r>
          </a:p>
          <a:p>
            <a:pPr marL="174708" indent="-174708">
              <a:buFont typeface="Arial" pitchFamily="34" charset="0"/>
              <a:buChar char="•"/>
              <a:defRPr/>
            </a:pPr>
            <a:r>
              <a:rPr lang="en-US" dirty="0"/>
              <a:t>For the Third-Grade Reading Guarantee, students</a:t>
            </a:r>
            <a:r>
              <a:rPr lang="en-US" baseline="0" dirty="0"/>
              <a:t> remain in their on or off track status for the entire school year. </a:t>
            </a:r>
            <a:endParaRPr lang="en-US" dirty="0"/>
          </a:p>
          <a:p>
            <a:pPr marL="174708" indent="-174708">
              <a:buFont typeface="Arial" pitchFamily="34" charset="0"/>
              <a:buChar char="•"/>
              <a:defRPr/>
            </a:pPr>
            <a:r>
              <a:rPr lang="en-US" dirty="0"/>
              <a:t>The reading diagnostic results are not required to be submitted or posted by September 30, 2014. </a:t>
            </a:r>
          </a:p>
          <a:p>
            <a:pPr>
              <a:defRPr/>
            </a:pPr>
            <a:endParaRPr lang="en-US" dirty="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57066" indent="-291179">
              <a:defRPr>
                <a:solidFill>
                  <a:schemeClr val="tx1"/>
                </a:solidFill>
                <a:latin typeface="Corbel" pitchFamily="34" charset="0"/>
              </a:defRPr>
            </a:lvl2pPr>
            <a:lvl3pPr marL="1164717" indent="-232943">
              <a:defRPr>
                <a:solidFill>
                  <a:schemeClr val="tx1"/>
                </a:solidFill>
                <a:latin typeface="Corbel" pitchFamily="34" charset="0"/>
              </a:defRPr>
            </a:lvl3pPr>
            <a:lvl4pPr marL="1630604" indent="-232943">
              <a:defRPr>
                <a:solidFill>
                  <a:schemeClr val="tx1"/>
                </a:solidFill>
                <a:latin typeface="Corbel" pitchFamily="34" charset="0"/>
              </a:defRPr>
            </a:lvl4pPr>
            <a:lvl5pPr marL="2096491" indent="-232943">
              <a:defRPr>
                <a:solidFill>
                  <a:schemeClr val="tx1"/>
                </a:solidFill>
                <a:latin typeface="Corbel" pitchFamily="34" charset="0"/>
              </a:defRPr>
            </a:lvl5pPr>
            <a:lvl6pPr marL="2562377" indent="-232943" fontAlgn="base">
              <a:spcBef>
                <a:spcPct val="0"/>
              </a:spcBef>
              <a:spcAft>
                <a:spcPct val="0"/>
              </a:spcAft>
              <a:defRPr>
                <a:solidFill>
                  <a:schemeClr val="tx1"/>
                </a:solidFill>
                <a:latin typeface="Corbel" pitchFamily="34" charset="0"/>
              </a:defRPr>
            </a:lvl6pPr>
            <a:lvl7pPr marL="3028264" indent="-232943" fontAlgn="base">
              <a:spcBef>
                <a:spcPct val="0"/>
              </a:spcBef>
              <a:spcAft>
                <a:spcPct val="0"/>
              </a:spcAft>
              <a:defRPr>
                <a:solidFill>
                  <a:schemeClr val="tx1"/>
                </a:solidFill>
                <a:latin typeface="Corbel" pitchFamily="34" charset="0"/>
              </a:defRPr>
            </a:lvl7pPr>
            <a:lvl8pPr marL="3494151" indent="-232943" fontAlgn="base">
              <a:spcBef>
                <a:spcPct val="0"/>
              </a:spcBef>
              <a:spcAft>
                <a:spcPct val="0"/>
              </a:spcAft>
              <a:defRPr>
                <a:solidFill>
                  <a:schemeClr val="tx1"/>
                </a:solidFill>
                <a:latin typeface="Corbel" pitchFamily="34" charset="0"/>
              </a:defRPr>
            </a:lvl8pPr>
            <a:lvl9pPr marL="3960038" indent="-232943"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B207DD62-63CB-44AD-AD32-7E6919E75B6A}" type="slidenum">
              <a:rPr lang="en-US" smtClean="0">
                <a:latin typeface="Calibri" pitchFamily="34" charset="0"/>
              </a:rPr>
              <a:pPr fontAlgn="base">
                <a:spcBef>
                  <a:spcPct val="0"/>
                </a:spcBef>
                <a:spcAft>
                  <a:spcPct val="0"/>
                </a:spcAft>
                <a:defRPr/>
              </a:pPr>
              <a:t>3</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u="sng" dirty="0"/>
              <a:t>Talking Points:</a:t>
            </a:r>
          </a:p>
          <a:p>
            <a:pPr marL="174708" indent="-174708">
              <a:buFont typeface="Arial" pitchFamily="34" charset="0"/>
              <a:buChar char="•"/>
              <a:defRPr/>
            </a:pPr>
            <a:r>
              <a:rPr lang="en-US" dirty="0"/>
              <a:t>Began</a:t>
            </a:r>
            <a:r>
              <a:rPr lang="en-US" baseline="0" dirty="0"/>
              <a:t> last year. This year</a:t>
            </a:r>
            <a:r>
              <a:rPr lang="en-US" dirty="0"/>
              <a:t> all students scoring below 683/700 passing on the third-grade reading, OAA must be retained, except for the following students (ORC 3313.608(A)(2)): </a:t>
            </a:r>
          </a:p>
          <a:p>
            <a:pPr marL="640594" lvl="1" indent="-174708">
              <a:buFont typeface="Arial" pitchFamily="34" charset="0"/>
              <a:buChar char="•"/>
              <a:defRPr/>
            </a:pPr>
            <a:r>
              <a:rPr lang="en-US" i="1" dirty="0"/>
              <a:t>Limited English proficient students </a:t>
            </a:r>
            <a:r>
              <a:rPr lang="en-US" dirty="0"/>
              <a:t>who have been enrolled in U.S. schools for less than two full school years and have had less than two years of instruction in an English as a Second Language program; </a:t>
            </a:r>
          </a:p>
          <a:p>
            <a:pPr marL="640594" lvl="1" indent="-174708">
              <a:buFont typeface="Arial" pitchFamily="34" charset="0"/>
              <a:buChar char="•"/>
              <a:defRPr/>
            </a:pPr>
            <a:r>
              <a:rPr lang="en-US" i="1" dirty="0"/>
              <a:t>Special education students </a:t>
            </a:r>
            <a:r>
              <a:rPr lang="en-US" dirty="0"/>
              <a:t>whose IEPs specifically exempt them from retention under the third grade guarantee; </a:t>
            </a:r>
          </a:p>
          <a:p>
            <a:pPr marL="640594" lvl="1" indent="-174708">
              <a:buFont typeface="Arial" pitchFamily="34" charset="0"/>
              <a:buChar char="•"/>
              <a:defRPr/>
            </a:pPr>
            <a:r>
              <a:rPr lang="en-US" i="1" dirty="0"/>
              <a:t>Students who demonstrate reading competency on an alternative reading assessment </a:t>
            </a:r>
            <a:r>
              <a:rPr lang="en-US" dirty="0"/>
              <a:t>approved by ODE; and </a:t>
            </a:r>
          </a:p>
          <a:p>
            <a:pPr marL="640594" lvl="1" indent="-174708">
              <a:buFont typeface="Arial" pitchFamily="34" charset="0"/>
              <a:buChar char="•"/>
              <a:defRPr/>
            </a:pPr>
            <a:r>
              <a:rPr lang="en-US" dirty="0"/>
              <a:t>Any student who has received </a:t>
            </a:r>
            <a:r>
              <a:rPr lang="en-US" i="1" dirty="0"/>
              <a:t>intensive remediation for two years and was previously retained </a:t>
            </a:r>
            <a:r>
              <a:rPr lang="en-US" dirty="0"/>
              <a:t>in kindergarten through Grade 3. </a:t>
            </a:r>
          </a:p>
          <a:p>
            <a:pPr marL="1106481" lvl="2" indent="-174708">
              <a:buFont typeface="Arial" pitchFamily="34" charset="0"/>
              <a:buChar char="•"/>
              <a:defRPr/>
            </a:pPr>
            <a:r>
              <a:rPr lang="en-US" dirty="0"/>
              <a:t>A student that advances because of this exception must continue to receive intensive reading instruction in the fourth grade, which requires an altered instructional day to accommodate reading interventions, or whatever reading interventions are required by the student’s IEP or 504 plan. </a:t>
            </a:r>
          </a:p>
          <a:p>
            <a:pPr>
              <a:defRPr/>
            </a:pPr>
            <a:endParaRPr lang="en-US" dirty="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57066" indent="-291179">
              <a:defRPr>
                <a:solidFill>
                  <a:schemeClr val="tx1"/>
                </a:solidFill>
                <a:latin typeface="Corbel" pitchFamily="34" charset="0"/>
              </a:defRPr>
            </a:lvl2pPr>
            <a:lvl3pPr marL="1164717" indent="-232943">
              <a:defRPr>
                <a:solidFill>
                  <a:schemeClr val="tx1"/>
                </a:solidFill>
                <a:latin typeface="Corbel" pitchFamily="34" charset="0"/>
              </a:defRPr>
            </a:lvl3pPr>
            <a:lvl4pPr marL="1630604" indent="-232943">
              <a:defRPr>
                <a:solidFill>
                  <a:schemeClr val="tx1"/>
                </a:solidFill>
                <a:latin typeface="Corbel" pitchFamily="34" charset="0"/>
              </a:defRPr>
            </a:lvl4pPr>
            <a:lvl5pPr marL="2096491" indent="-232943">
              <a:defRPr>
                <a:solidFill>
                  <a:schemeClr val="tx1"/>
                </a:solidFill>
                <a:latin typeface="Corbel" pitchFamily="34" charset="0"/>
              </a:defRPr>
            </a:lvl5pPr>
            <a:lvl6pPr marL="2562377" indent="-232943" fontAlgn="base">
              <a:spcBef>
                <a:spcPct val="0"/>
              </a:spcBef>
              <a:spcAft>
                <a:spcPct val="0"/>
              </a:spcAft>
              <a:defRPr>
                <a:solidFill>
                  <a:schemeClr val="tx1"/>
                </a:solidFill>
                <a:latin typeface="Corbel" pitchFamily="34" charset="0"/>
              </a:defRPr>
            </a:lvl6pPr>
            <a:lvl7pPr marL="3028264" indent="-232943" fontAlgn="base">
              <a:spcBef>
                <a:spcPct val="0"/>
              </a:spcBef>
              <a:spcAft>
                <a:spcPct val="0"/>
              </a:spcAft>
              <a:defRPr>
                <a:solidFill>
                  <a:schemeClr val="tx1"/>
                </a:solidFill>
                <a:latin typeface="Corbel" pitchFamily="34" charset="0"/>
              </a:defRPr>
            </a:lvl7pPr>
            <a:lvl8pPr marL="3494151" indent="-232943" fontAlgn="base">
              <a:spcBef>
                <a:spcPct val="0"/>
              </a:spcBef>
              <a:spcAft>
                <a:spcPct val="0"/>
              </a:spcAft>
              <a:defRPr>
                <a:solidFill>
                  <a:schemeClr val="tx1"/>
                </a:solidFill>
                <a:latin typeface="Corbel" pitchFamily="34" charset="0"/>
              </a:defRPr>
            </a:lvl8pPr>
            <a:lvl9pPr marL="3960038" indent="-232943"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AAB16CD3-0B02-4FBC-B472-BA3A15E306A6}" type="slidenum">
              <a:rPr lang="en-US" smtClean="0">
                <a:latin typeface="Calibri" pitchFamily="34" charset="0"/>
              </a:rPr>
              <a:pPr fontAlgn="base">
                <a:spcBef>
                  <a:spcPct val="0"/>
                </a:spcBef>
                <a:spcAft>
                  <a:spcPct val="0"/>
                </a:spcAft>
                <a:defRPr/>
              </a:pPr>
              <a:t>4</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8C856-F077-497E-8C78-0B9BDFD8C5F2}" type="slidenum">
              <a:rPr lang="en-US" smtClean="0"/>
              <a:t>5</a:t>
            </a:fld>
            <a:endParaRPr lang="en-US"/>
          </a:p>
        </p:txBody>
      </p:sp>
    </p:spTree>
    <p:extLst>
      <p:ext uri="{BB962C8B-B14F-4D97-AF65-F5344CB8AC3E}">
        <p14:creationId xmlns:p14="http://schemas.microsoft.com/office/powerpoint/2010/main" val="227071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8C856-F077-497E-8C78-0B9BDFD8C5F2}" type="slidenum">
              <a:rPr lang="en-US" smtClean="0"/>
              <a:t>6</a:t>
            </a:fld>
            <a:endParaRPr lang="en-US"/>
          </a:p>
        </p:txBody>
      </p:sp>
    </p:spTree>
    <p:extLst>
      <p:ext uri="{BB962C8B-B14F-4D97-AF65-F5344CB8AC3E}">
        <p14:creationId xmlns:p14="http://schemas.microsoft.com/office/powerpoint/2010/main" val="325514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8C856-F077-497E-8C78-0B9BDFD8C5F2}" type="slidenum">
              <a:rPr lang="en-US" smtClean="0"/>
              <a:t>7</a:t>
            </a:fld>
            <a:endParaRPr lang="en-US"/>
          </a:p>
        </p:txBody>
      </p:sp>
    </p:spTree>
    <p:extLst>
      <p:ext uri="{BB962C8B-B14F-4D97-AF65-F5344CB8AC3E}">
        <p14:creationId xmlns:p14="http://schemas.microsoft.com/office/powerpoint/2010/main" val="8149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708" indent="-174708">
              <a:buFont typeface="Arial" pitchFamily="34" charset="0"/>
              <a:buChar char="•"/>
              <a:defRPr/>
            </a:pPr>
            <a:r>
              <a:rPr lang="en-US" dirty="0"/>
              <a:t>Remediation services selected for students on a reading improvement and monitoring plan are based on the judgment of the student’s teacher and parents. </a:t>
            </a:r>
          </a:p>
          <a:p>
            <a:pPr marL="174708" indent="-174708">
              <a:buFont typeface="Arial" pitchFamily="34" charset="0"/>
              <a:buChar char="•"/>
              <a:defRPr/>
            </a:pPr>
            <a:r>
              <a:rPr lang="en-US" dirty="0"/>
              <a:t>Services must be “research-based reading strategies that have been shown to be successful in improving reading among low-performing readers”</a:t>
            </a:r>
          </a:p>
          <a:p>
            <a:pPr marL="174708" indent="-174708">
              <a:buFont typeface="Arial" pitchFamily="34" charset="0"/>
              <a:buChar char="•"/>
              <a:defRPr/>
            </a:pPr>
            <a:r>
              <a:rPr lang="en-US" b="1" dirty="0"/>
              <a:t>All reading improvement and monitoring plans must be created within 60 days of when a student is designated </a:t>
            </a:r>
            <a:r>
              <a:rPr lang="en-US" b="1" i="1" dirty="0"/>
              <a:t>not on-track</a:t>
            </a:r>
            <a:r>
              <a:rPr lang="en-US" b="1" dirty="0"/>
              <a:t>. It shall include:</a:t>
            </a:r>
          </a:p>
          <a:p>
            <a:pPr marL="990009" lvl="1" indent="-524123">
              <a:buFont typeface="+mj-lt"/>
              <a:buAutoNum type="arabicPeriod"/>
              <a:defRPr/>
            </a:pPr>
            <a:r>
              <a:rPr lang="en-US" dirty="0"/>
              <a:t>Identification of the student’s specific reading deficiency; </a:t>
            </a:r>
          </a:p>
          <a:p>
            <a:pPr marL="990009" lvl="1" indent="-524123">
              <a:buFont typeface="+mj-lt"/>
              <a:buAutoNum type="arabicPeriod"/>
              <a:defRPr/>
            </a:pPr>
            <a:r>
              <a:rPr lang="en-US" dirty="0"/>
              <a:t>A description of proposed supplemental instruction services that will target the student’s identified reading deficiencies; </a:t>
            </a:r>
          </a:p>
          <a:p>
            <a:pPr marL="990009" lvl="1" indent="-524123">
              <a:buFont typeface="+mj-lt"/>
              <a:buAutoNum type="arabicPeriod"/>
              <a:defRPr/>
            </a:pPr>
            <a:r>
              <a:rPr lang="en-US" dirty="0"/>
              <a:t>Opportunities for the student’s parents or guardians to be involved in the instructional services; </a:t>
            </a:r>
          </a:p>
          <a:p>
            <a:pPr marL="990009" lvl="1" indent="-524123">
              <a:buFont typeface="+mj-lt"/>
              <a:buAutoNum type="arabicPeriod"/>
              <a:defRPr/>
            </a:pPr>
            <a:r>
              <a:rPr lang="en-US" dirty="0"/>
              <a:t>A process to monitor the implementation of the student’s instructional services; </a:t>
            </a:r>
          </a:p>
          <a:p>
            <a:pPr marL="990009" lvl="1" indent="-524123">
              <a:buFont typeface="+mj-lt"/>
              <a:buAutoNum type="arabicPeriod"/>
              <a:defRPr/>
            </a:pPr>
            <a:r>
              <a:rPr lang="en-US" dirty="0"/>
              <a:t>A reading curriculum during regular school hours that assists students to read at grade level, provides for reliable assessments, and provides ongoing analysis of each student’s reading progress; and </a:t>
            </a:r>
          </a:p>
          <a:p>
            <a:pPr marL="990009" lvl="1" indent="-524123">
              <a:buFont typeface="+mj-lt"/>
              <a:buAutoNum type="arabicPeriod"/>
              <a:defRPr/>
            </a:pPr>
            <a:r>
              <a:rPr lang="en-US" dirty="0"/>
              <a:t>A statement that unless the student attains the appropriate level of reading competency by the end of Grade 3, the student will be retained. </a:t>
            </a:r>
          </a:p>
          <a:p>
            <a:pPr>
              <a:defRPr/>
            </a:pPr>
            <a:endParaRPr lang="en-US" dirty="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57066" indent="-291179">
              <a:defRPr>
                <a:solidFill>
                  <a:schemeClr val="tx1"/>
                </a:solidFill>
                <a:latin typeface="Corbel" pitchFamily="34" charset="0"/>
              </a:defRPr>
            </a:lvl2pPr>
            <a:lvl3pPr marL="1164717" indent="-232943">
              <a:defRPr>
                <a:solidFill>
                  <a:schemeClr val="tx1"/>
                </a:solidFill>
                <a:latin typeface="Corbel" pitchFamily="34" charset="0"/>
              </a:defRPr>
            </a:lvl3pPr>
            <a:lvl4pPr marL="1630604" indent="-232943">
              <a:defRPr>
                <a:solidFill>
                  <a:schemeClr val="tx1"/>
                </a:solidFill>
                <a:latin typeface="Corbel" pitchFamily="34" charset="0"/>
              </a:defRPr>
            </a:lvl4pPr>
            <a:lvl5pPr marL="2096491" indent="-232943">
              <a:defRPr>
                <a:solidFill>
                  <a:schemeClr val="tx1"/>
                </a:solidFill>
                <a:latin typeface="Corbel" pitchFamily="34" charset="0"/>
              </a:defRPr>
            </a:lvl5pPr>
            <a:lvl6pPr marL="2562377" indent="-232943" fontAlgn="base">
              <a:spcBef>
                <a:spcPct val="0"/>
              </a:spcBef>
              <a:spcAft>
                <a:spcPct val="0"/>
              </a:spcAft>
              <a:defRPr>
                <a:solidFill>
                  <a:schemeClr val="tx1"/>
                </a:solidFill>
                <a:latin typeface="Corbel" pitchFamily="34" charset="0"/>
              </a:defRPr>
            </a:lvl6pPr>
            <a:lvl7pPr marL="3028264" indent="-232943" fontAlgn="base">
              <a:spcBef>
                <a:spcPct val="0"/>
              </a:spcBef>
              <a:spcAft>
                <a:spcPct val="0"/>
              </a:spcAft>
              <a:defRPr>
                <a:solidFill>
                  <a:schemeClr val="tx1"/>
                </a:solidFill>
                <a:latin typeface="Corbel" pitchFamily="34" charset="0"/>
              </a:defRPr>
            </a:lvl7pPr>
            <a:lvl8pPr marL="3494151" indent="-232943" fontAlgn="base">
              <a:spcBef>
                <a:spcPct val="0"/>
              </a:spcBef>
              <a:spcAft>
                <a:spcPct val="0"/>
              </a:spcAft>
              <a:defRPr>
                <a:solidFill>
                  <a:schemeClr val="tx1"/>
                </a:solidFill>
                <a:latin typeface="Corbel" pitchFamily="34" charset="0"/>
              </a:defRPr>
            </a:lvl8pPr>
            <a:lvl9pPr marL="3960038" indent="-232943"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490DCB22-46BD-478E-95D6-4D948A67964C}" type="slidenum">
              <a:rPr lang="en-US" smtClean="0">
                <a:latin typeface="Calibri" pitchFamily="34" charset="0"/>
              </a:rPr>
              <a:pPr fontAlgn="base">
                <a:spcBef>
                  <a:spcPct val="0"/>
                </a:spcBef>
                <a:spcAft>
                  <a:spcPct val="0"/>
                </a:spcAft>
                <a:defRPr/>
              </a:pPr>
              <a:t>8</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48C856-F077-497E-8C78-0B9BDFD8C5F2}" type="slidenum">
              <a:rPr lang="en-US" smtClean="0"/>
              <a:t>9</a:t>
            </a:fld>
            <a:endParaRPr lang="en-US"/>
          </a:p>
        </p:txBody>
      </p:sp>
    </p:spTree>
    <p:extLst>
      <p:ext uri="{BB962C8B-B14F-4D97-AF65-F5344CB8AC3E}">
        <p14:creationId xmlns:p14="http://schemas.microsoft.com/office/powerpoint/2010/main" val="126979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CB73E03-735A-40D8-8D13-F57CB89144A2}" type="datetimeFigureOut">
              <a:rPr lang="en-US" smtClean="0"/>
              <a:t>10/9/2023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23B31CD-6137-4C2A-8937-8C0D84D3A5F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CB73E03-735A-40D8-8D13-F57CB89144A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31CD-6137-4C2A-8937-8C0D84D3A5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CB73E03-735A-40D8-8D13-F57CB89144A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31CD-6137-4C2A-8937-8C0D84D3A5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CB73E03-735A-40D8-8D13-F57CB89144A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31CD-6137-4C2A-8937-8C0D84D3A5F8}"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CB73E03-735A-40D8-8D13-F57CB89144A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31CD-6137-4C2A-8937-8C0D84D3A5F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CB73E03-735A-40D8-8D13-F57CB89144A2}"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31CD-6137-4C2A-8937-8C0D84D3A5F8}"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CB73E03-735A-40D8-8D13-F57CB89144A2}"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B31CD-6137-4C2A-8937-8C0D84D3A5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B73E03-735A-40D8-8D13-F57CB89144A2}"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B31CD-6137-4C2A-8937-8C0D84D3A5F8}"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73E03-735A-40D8-8D13-F57CB89144A2}"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B31CD-6137-4C2A-8937-8C0D84D3A5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CB73E03-735A-40D8-8D13-F57CB89144A2}"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31CD-6137-4C2A-8937-8C0D84D3A5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CB73E03-735A-40D8-8D13-F57CB89144A2}" type="datetimeFigureOut">
              <a:rPr lang="en-US" smtClean="0"/>
              <a:t>10/9/2023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23B31CD-6137-4C2A-8937-8C0D84D3A5F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CB73E03-735A-40D8-8D13-F57CB89144A2}" type="datetimeFigureOut">
              <a:rPr lang="en-US" smtClean="0"/>
              <a:t>10/9/2023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23B31CD-6137-4C2A-8937-8C0D84D3A5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752600"/>
            <a:ext cx="6123774" cy="4254500"/>
          </a:xfrm>
          <a:ln w="19050">
            <a:solidFill>
              <a:schemeClr val="tx1"/>
            </a:solidFill>
            <a:miter lim="800000"/>
            <a:headEnd/>
            <a:tailEnd/>
          </a:ln>
        </p:spPr>
      </p:pic>
      <p:sp>
        <p:nvSpPr>
          <p:cNvPr id="2" name="Title 1"/>
          <p:cNvSpPr>
            <a:spLocks noGrp="1"/>
          </p:cNvSpPr>
          <p:nvPr>
            <p:ph type="title"/>
          </p:nvPr>
        </p:nvSpPr>
        <p:spPr>
          <a:xfrm>
            <a:off x="304800" y="457200"/>
            <a:ext cx="8382000" cy="1143000"/>
          </a:xfrm>
        </p:spPr>
        <p:txBody>
          <a:bodyPr>
            <a:normAutofit fontScale="90000"/>
          </a:bodyPr>
          <a:lstStyle/>
          <a:p>
            <a:pPr algn="ctr" eaLnBrk="1" hangingPunct="1">
              <a:defRPr/>
            </a:pPr>
            <a:r>
              <a:rPr dirty="0">
                <a:solidFill>
                  <a:schemeClr val="accent4"/>
                </a:solidFill>
              </a:rPr>
              <a:t>Third-Grade Guarantee Goal: </a:t>
            </a:r>
            <a:br>
              <a:rPr dirty="0">
                <a:solidFill>
                  <a:schemeClr val="accent4"/>
                </a:solidFill>
              </a:rPr>
            </a:br>
            <a:r>
              <a:rPr dirty="0">
                <a:solidFill>
                  <a:schemeClr val="accent4"/>
                </a:solidFill>
              </a:rPr>
              <a:t>Ensuring All Students Can Read</a:t>
            </a:r>
          </a:p>
        </p:txBody>
      </p:sp>
    </p:spTree>
    <p:extLst>
      <p:ext uri="{BB962C8B-B14F-4D97-AF65-F5344CB8AC3E}">
        <p14:creationId xmlns:p14="http://schemas.microsoft.com/office/powerpoint/2010/main" val="397491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Orton </a:t>
            </a:r>
            <a:r>
              <a:rPr lang="en-US" sz="2400" dirty="0" err="1"/>
              <a:t>Gillingham</a:t>
            </a:r>
            <a:r>
              <a:rPr lang="en-US" sz="2400" dirty="0"/>
              <a:t>- Tier 1 to ALL students in grades K-2, targeted skills in small groups in grades K-4 as needed</a:t>
            </a:r>
          </a:p>
          <a:p>
            <a:endParaRPr lang="en-US" sz="2400" dirty="0"/>
          </a:p>
          <a:p>
            <a:r>
              <a:rPr lang="en-US" sz="2400" dirty="0" err="1"/>
              <a:t>Heggerty</a:t>
            </a:r>
            <a:r>
              <a:rPr lang="en-US" sz="2400" dirty="0"/>
              <a:t>- phonological awareness skills- Tier 1 to ALL students in grades K-2, targeted skills in small groups as needed. </a:t>
            </a:r>
          </a:p>
          <a:p>
            <a:endParaRPr lang="en-US" sz="2400" dirty="0"/>
          </a:p>
          <a:p>
            <a:r>
              <a:rPr lang="en-US" sz="2400" dirty="0"/>
              <a:t>Repeated Reading/Guided Reading: Grades K - 4 provided by the teachers during Intervention/Enrichment</a:t>
            </a:r>
          </a:p>
          <a:p>
            <a:endParaRPr lang="en-US" dirty="0"/>
          </a:p>
          <a:p>
            <a:endParaRPr lang="en-US" dirty="0"/>
          </a:p>
        </p:txBody>
      </p:sp>
      <p:sp>
        <p:nvSpPr>
          <p:cNvPr id="2" name="Title 1"/>
          <p:cNvSpPr>
            <a:spLocks noGrp="1"/>
          </p:cNvSpPr>
          <p:nvPr>
            <p:ph type="title"/>
          </p:nvPr>
        </p:nvSpPr>
        <p:spPr/>
        <p:txBody>
          <a:bodyPr/>
          <a:lstStyle/>
          <a:p>
            <a:r>
              <a:rPr lang="en-US" dirty="0"/>
              <a:t>Interventions</a:t>
            </a:r>
          </a:p>
        </p:txBody>
      </p:sp>
    </p:spTree>
    <p:extLst>
      <p:ext uri="{BB962C8B-B14F-4D97-AF65-F5344CB8AC3E}">
        <p14:creationId xmlns:p14="http://schemas.microsoft.com/office/powerpoint/2010/main" val="353600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r>
              <a:rPr lang="en-US" dirty="0"/>
              <a:t>Fluency is the reader’s ability to read with speed, accuracy and expression.</a:t>
            </a:r>
          </a:p>
          <a:p>
            <a:pPr marL="109728" indent="0">
              <a:buNone/>
            </a:pPr>
            <a:endParaRPr lang="en-US" dirty="0"/>
          </a:p>
          <a:p>
            <a:r>
              <a:rPr lang="en-US" sz="2800" dirty="0"/>
              <a:t>Develops automaticity- helps a reader to move quickly through the text so they can develop the meaning of the text.</a:t>
            </a:r>
          </a:p>
          <a:p>
            <a:pPr marL="109728" indent="0">
              <a:buNone/>
            </a:pPr>
            <a:endParaRPr lang="en-US" sz="2800" dirty="0"/>
          </a:p>
          <a:p>
            <a:r>
              <a:rPr lang="en-US" sz="2800" dirty="0"/>
              <a:t>Appropriate expression and phrasing helps the reader understand the text.</a:t>
            </a:r>
          </a:p>
        </p:txBody>
      </p:sp>
      <p:sp>
        <p:nvSpPr>
          <p:cNvPr id="2" name="Title 1"/>
          <p:cNvSpPr>
            <a:spLocks noGrp="1"/>
          </p:cNvSpPr>
          <p:nvPr>
            <p:ph type="title"/>
          </p:nvPr>
        </p:nvSpPr>
        <p:spPr/>
        <p:txBody>
          <a:bodyPr/>
          <a:lstStyle/>
          <a:p>
            <a:r>
              <a:rPr lang="en-US" dirty="0"/>
              <a:t>     Why is fluency important?</a:t>
            </a:r>
          </a:p>
        </p:txBody>
      </p:sp>
    </p:spTree>
    <p:extLst>
      <p:ext uri="{BB962C8B-B14F-4D97-AF65-F5344CB8AC3E}">
        <p14:creationId xmlns:p14="http://schemas.microsoft.com/office/powerpoint/2010/main" val="214806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752600"/>
            <a:ext cx="8229600" cy="3352800"/>
          </a:xfrm>
        </p:spPr>
        <p:txBody>
          <a:bodyPr>
            <a:noAutofit/>
          </a:bodyPr>
          <a:lstStyle/>
          <a:p>
            <a:r>
              <a:rPr lang="en-US" sz="6000" dirty="0"/>
              <a:t>                                      What Can Parents Do at Home to ensure their children are on track to success?</a:t>
            </a:r>
            <a:br>
              <a:rPr lang="en-US" sz="6000" dirty="0"/>
            </a:br>
            <a:endParaRPr lang="en-US" sz="6000" dirty="0"/>
          </a:p>
        </p:txBody>
      </p:sp>
    </p:spTree>
    <p:extLst>
      <p:ext uri="{BB962C8B-B14F-4D97-AF65-F5344CB8AC3E}">
        <p14:creationId xmlns:p14="http://schemas.microsoft.com/office/powerpoint/2010/main" val="186618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nathan.parker\AppData\Local\Microsoft\Windows\Temporary Internet Files\Content.IE5\68C4MAT8\MP9004317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575"/>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http://www.readfaster.com/images/pixe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488" y="1981200"/>
            <a:ext cx="19050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6"/>
          <p:cNvSpPr txBox="1">
            <a:spLocks noChangeArrowheads="1"/>
          </p:cNvSpPr>
          <p:nvPr/>
        </p:nvSpPr>
        <p:spPr bwMode="auto">
          <a:xfrm>
            <a:off x="228600" y="641350"/>
            <a:ext cx="3429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rbel" pitchFamily="34" charset="0"/>
                <a:cs typeface="Arial" charset="0"/>
              </a:defRPr>
            </a:lvl1pPr>
            <a:lvl2pPr marL="742950" indent="-285750" eaLnBrk="0" hangingPunct="0">
              <a:defRPr>
                <a:solidFill>
                  <a:schemeClr val="tx1"/>
                </a:solidFill>
                <a:latin typeface="Corbel" pitchFamily="34" charset="0"/>
                <a:cs typeface="Arial" charset="0"/>
              </a:defRPr>
            </a:lvl2pPr>
            <a:lvl3pPr marL="1143000" indent="-228600" eaLnBrk="0" hangingPunct="0">
              <a:defRPr>
                <a:solidFill>
                  <a:schemeClr val="tx1"/>
                </a:solidFill>
                <a:latin typeface="Corbel" pitchFamily="34" charset="0"/>
                <a:cs typeface="Arial" charset="0"/>
              </a:defRPr>
            </a:lvl3pPr>
            <a:lvl4pPr marL="1600200" indent="-228600" eaLnBrk="0" hangingPunct="0">
              <a:defRPr>
                <a:solidFill>
                  <a:schemeClr val="tx1"/>
                </a:solidFill>
                <a:latin typeface="Corbel" pitchFamily="34" charset="0"/>
                <a:cs typeface="Arial" charset="0"/>
              </a:defRPr>
            </a:lvl4pPr>
            <a:lvl5pPr marL="2057400" indent="-228600" eaLnBrk="0" hangingPunct="0">
              <a:defRPr>
                <a:solidFill>
                  <a:schemeClr val="tx1"/>
                </a:solidFill>
                <a:latin typeface="Corbel" pitchFamily="34" charset="0"/>
                <a:cs typeface="Arial" charset="0"/>
              </a:defRPr>
            </a:lvl5pPr>
            <a:lvl6pPr marL="2514600" indent="-228600" eaLnBrk="0" fontAlgn="base" hangingPunct="0">
              <a:spcBef>
                <a:spcPct val="0"/>
              </a:spcBef>
              <a:spcAft>
                <a:spcPct val="0"/>
              </a:spcAft>
              <a:defRPr>
                <a:solidFill>
                  <a:schemeClr val="tx1"/>
                </a:solidFill>
                <a:latin typeface="Corbel" pitchFamily="34" charset="0"/>
                <a:cs typeface="Arial" charset="0"/>
              </a:defRPr>
            </a:lvl6pPr>
            <a:lvl7pPr marL="2971800" indent="-228600" eaLnBrk="0" fontAlgn="base" hangingPunct="0">
              <a:spcBef>
                <a:spcPct val="0"/>
              </a:spcBef>
              <a:spcAft>
                <a:spcPct val="0"/>
              </a:spcAft>
              <a:defRPr>
                <a:solidFill>
                  <a:schemeClr val="tx1"/>
                </a:solidFill>
                <a:latin typeface="Corbel" pitchFamily="34" charset="0"/>
                <a:cs typeface="Arial" charset="0"/>
              </a:defRPr>
            </a:lvl7pPr>
            <a:lvl8pPr marL="3429000" indent="-228600" eaLnBrk="0" fontAlgn="base" hangingPunct="0">
              <a:spcBef>
                <a:spcPct val="0"/>
              </a:spcBef>
              <a:spcAft>
                <a:spcPct val="0"/>
              </a:spcAft>
              <a:defRPr>
                <a:solidFill>
                  <a:schemeClr val="tx1"/>
                </a:solidFill>
                <a:latin typeface="Corbel" pitchFamily="34" charset="0"/>
                <a:cs typeface="Arial" charset="0"/>
              </a:defRPr>
            </a:lvl8pPr>
            <a:lvl9pPr marL="3886200" indent="-228600" eaLnBrk="0" fontAlgn="base" hangingPunct="0">
              <a:spcBef>
                <a:spcPct val="0"/>
              </a:spcBef>
              <a:spcAft>
                <a:spcPct val="0"/>
              </a:spcAft>
              <a:defRPr>
                <a:solidFill>
                  <a:schemeClr val="tx1"/>
                </a:solidFill>
                <a:latin typeface="Corbel" pitchFamily="34" charset="0"/>
                <a:cs typeface="Arial" charset="0"/>
              </a:defRPr>
            </a:lvl9pPr>
          </a:lstStyle>
          <a:p>
            <a:pPr eaLnBrk="1" hangingPunct="1"/>
            <a:r>
              <a:rPr lang="en-US" sz="4000" b="1"/>
              <a:t>“</a:t>
            </a:r>
            <a:r>
              <a:rPr lang="en-US" sz="4000"/>
              <a:t>The more you read, the more things you will know. The more that you learn, the more places you'll go.</a:t>
            </a:r>
            <a:r>
              <a:rPr lang="en-US" sz="4000" b="1"/>
              <a:t>”</a:t>
            </a:r>
            <a:r>
              <a:rPr lang="en-US" sz="4000"/>
              <a:t> </a:t>
            </a:r>
          </a:p>
          <a:p>
            <a:pPr algn="r" eaLnBrk="1" hangingPunct="1"/>
            <a:r>
              <a:rPr lang="en-US" sz="4000" baseline="30000"/>
              <a:t>- Dr. Seuss</a:t>
            </a:r>
            <a:endParaRPr lang="en-US"/>
          </a:p>
        </p:txBody>
      </p:sp>
    </p:spTree>
    <p:extLst>
      <p:ext uri="{BB962C8B-B14F-4D97-AF65-F5344CB8AC3E}">
        <p14:creationId xmlns:p14="http://schemas.microsoft.com/office/powerpoint/2010/main" val="1008058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229600" cy="4419600"/>
          </a:xfrm>
        </p:spPr>
        <p:txBody>
          <a:bodyPr>
            <a:normAutofit/>
          </a:bodyPr>
          <a:lstStyle/>
          <a:p>
            <a:r>
              <a:rPr lang="en-US" dirty="0"/>
              <a:t>Support fluency practice with weekly or bi-monthly passages</a:t>
            </a:r>
            <a:br>
              <a:rPr lang="en-US" dirty="0"/>
            </a:br>
            <a:r>
              <a:rPr lang="en-US" dirty="0"/>
              <a:t>	-time for speed and 	accuracy</a:t>
            </a:r>
            <a:br>
              <a:rPr lang="en-US" dirty="0"/>
            </a:br>
            <a:r>
              <a:rPr lang="en-US" dirty="0"/>
              <a:t>	-model for expression</a:t>
            </a:r>
          </a:p>
        </p:txBody>
      </p:sp>
    </p:spTree>
    <p:extLst>
      <p:ext uri="{BB962C8B-B14F-4D97-AF65-F5344CB8AC3E}">
        <p14:creationId xmlns:p14="http://schemas.microsoft.com/office/powerpoint/2010/main" val="3212673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normAutofit fontScale="90000"/>
          </a:bodyPr>
          <a:lstStyle/>
          <a:p>
            <a:br>
              <a:rPr lang="en-US" dirty="0"/>
            </a:br>
            <a:br>
              <a:rPr lang="en-US" dirty="0"/>
            </a:br>
            <a:br>
              <a:rPr lang="en-US" dirty="0"/>
            </a:br>
            <a:br>
              <a:rPr lang="en-US" dirty="0"/>
            </a:br>
            <a:br>
              <a:rPr lang="en-US" dirty="0"/>
            </a:br>
            <a:r>
              <a:rPr lang="en-US" dirty="0"/>
              <a:t>Read to your child- model good reading</a:t>
            </a:r>
            <a:br>
              <a:rPr lang="en-US" dirty="0"/>
            </a:br>
            <a:r>
              <a:rPr lang="en-US" dirty="0"/>
              <a:t>Listen to your child read</a:t>
            </a:r>
            <a:br>
              <a:rPr lang="en-US" dirty="0"/>
            </a:br>
            <a:r>
              <a:rPr lang="en-US" dirty="0"/>
              <a:t>Ask them to retell</a:t>
            </a:r>
            <a:br>
              <a:rPr lang="en-US" dirty="0"/>
            </a:br>
            <a:r>
              <a:rPr lang="en-US" dirty="0"/>
              <a:t>Make predictions</a:t>
            </a:r>
            <a:br>
              <a:rPr lang="en-US" dirty="0"/>
            </a:br>
            <a:r>
              <a:rPr lang="en-US" dirty="0"/>
              <a:t>Make connections</a:t>
            </a:r>
            <a:br>
              <a:rPr lang="en-US" dirty="0"/>
            </a:br>
            <a:r>
              <a:rPr lang="en-US" dirty="0"/>
              <a:t>Support Reading Counts Program</a:t>
            </a:r>
            <a:br>
              <a:rPr lang="en-US" dirty="0"/>
            </a:br>
            <a:br>
              <a:rPr lang="en-US" dirty="0"/>
            </a:br>
            <a:endParaRPr lang="en-US" dirty="0"/>
          </a:p>
        </p:txBody>
      </p:sp>
    </p:spTree>
    <p:extLst>
      <p:ext uri="{BB962C8B-B14F-4D97-AF65-F5344CB8AC3E}">
        <p14:creationId xmlns:p14="http://schemas.microsoft.com/office/powerpoint/2010/main" val="3852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685800" y="1524000"/>
            <a:ext cx="7772400" cy="4114800"/>
          </a:xfrm>
        </p:spPr>
        <p:txBody>
          <a:bodyPr>
            <a:normAutofit/>
          </a:bodyPr>
          <a:lstStyle/>
          <a:p>
            <a:pPr eaLnBrk="1" hangingPunct="1"/>
            <a:r>
              <a:rPr lang="en-US" dirty="0"/>
              <a:t>Administer</a:t>
            </a:r>
            <a:r>
              <a:rPr lang="en-US" b="1" dirty="0"/>
              <a:t> reading diagnostics </a:t>
            </a:r>
            <a:r>
              <a:rPr lang="en-US" dirty="0"/>
              <a:t>to all K-3 students by Sept. 30 each year</a:t>
            </a:r>
          </a:p>
          <a:p>
            <a:pPr eaLnBrk="1" hangingPunct="1"/>
            <a:r>
              <a:rPr lang="en-US" dirty="0"/>
              <a:t>Develop individualized </a:t>
            </a:r>
            <a:r>
              <a:rPr lang="en-US" b="1" dirty="0"/>
              <a:t>Reading Improvement and Monitoring Plans </a:t>
            </a:r>
            <a:r>
              <a:rPr lang="en-US" dirty="0"/>
              <a:t>for</a:t>
            </a:r>
            <a:r>
              <a:rPr lang="en-US" b="1" dirty="0"/>
              <a:t> </a:t>
            </a:r>
            <a:r>
              <a:rPr lang="en-US" dirty="0"/>
              <a:t>students deemed “not on-track” (not reading at grade level) </a:t>
            </a:r>
          </a:p>
          <a:p>
            <a:r>
              <a:rPr lang="en-US" dirty="0"/>
              <a:t>Provide</a:t>
            </a:r>
            <a:r>
              <a:rPr lang="en-US" b="1" dirty="0"/>
              <a:t> early intervention and support </a:t>
            </a:r>
            <a:r>
              <a:rPr lang="en-US" dirty="0"/>
              <a:t>in</a:t>
            </a:r>
            <a:r>
              <a:rPr lang="en-US" b="1" dirty="0"/>
              <a:t> </a:t>
            </a:r>
            <a:r>
              <a:rPr lang="en-US" dirty="0"/>
              <a:t>reading for at risk students at grades K-3</a:t>
            </a:r>
          </a:p>
          <a:p>
            <a:pPr eaLnBrk="1" hangingPunct="1"/>
            <a:endParaRPr lang="en-US" dirty="0"/>
          </a:p>
        </p:txBody>
      </p:sp>
      <p:sp>
        <p:nvSpPr>
          <p:cNvPr id="2" name="Title 1"/>
          <p:cNvSpPr>
            <a:spLocks noGrp="1"/>
          </p:cNvSpPr>
          <p:nvPr>
            <p:ph type="title"/>
          </p:nvPr>
        </p:nvSpPr>
        <p:spPr>
          <a:xfrm>
            <a:off x="685800" y="381000"/>
            <a:ext cx="7772400" cy="1143000"/>
          </a:xfrm>
        </p:spPr>
        <p:txBody>
          <a:bodyPr/>
          <a:lstStyle/>
          <a:p>
            <a:pPr eaLnBrk="1" hangingPunct="1">
              <a:defRPr/>
            </a:pPr>
            <a:r>
              <a:rPr>
                <a:solidFill>
                  <a:schemeClr val="accent4"/>
                </a:solidFill>
              </a:rPr>
              <a:t>Senate Bill 316</a:t>
            </a:r>
          </a:p>
        </p:txBody>
      </p:sp>
    </p:spTree>
    <p:extLst>
      <p:ext uri="{BB962C8B-B14F-4D97-AF65-F5344CB8AC3E}">
        <p14:creationId xmlns:p14="http://schemas.microsoft.com/office/powerpoint/2010/main" val="209193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685800" y="1524000"/>
            <a:ext cx="7772400" cy="4114800"/>
          </a:xfrm>
        </p:spPr>
        <p:txBody>
          <a:bodyPr/>
          <a:lstStyle/>
          <a:p>
            <a:pPr eaLnBrk="1" hangingPunct="1"/>
            <a:endParaRPr lang="en-US" dirty="0"/>
          </a:p>
          <a:p>
            <a:pPr eaLnBrk="1" hangingPunct="1"/>
            <a:r>
              <a:rPr lang="en-US" dirty="0"/>
              <a:t>Report </a:t>
            </a:r>
            <a:r>
              <a:rPr lang="en-US" b="1" dirty="0"/>
              <a:t>data results </a:t>
            </a:r>
            <a:r>
              <a:rPr lang="en-US" dirty="0"/>
              <a:t>to the Department of Education</a:t>
            </a:r>
          </a:p>
          <a:p>
            <a:pPr marL="109728" indent="0" eaLnBrk="1" hangingPunct="1">
              <a:buNone/>
            </a:pPr>
            <a:endParaRPr lang="en-US" dirty="0"/>
          </a:p>
          <a:p>
            <a:pPr eaLnBrk="1" hangingPunct="1"/>
            <a:r>
              <a:rPr lang="en-US" dirty="0"/>
              <a:t>Retain 3</a:t>
            </a:r>
            <a:r>
              <a:rPr lang="en-US" baseline="30000" dirty="0"/>
              <a:t>rd</a:t>
            </a:r>
            <a:r>
              <a:rPr lang="en-US" dirty="0"/>
              <a:t> grade students that </a:t>
            </a:r>
            <a:r>
              <a:rPr lang="en-US" b="1" dirty="0"/>
              <a:t>do not meet </a:t>
            </a:r>
            <a:r>
              <a:rPr lang="en-US" dirty="0"/>
              <a:t>the required </a:t>
            </a:r>
            <a:r>
              <a:rPr lang="en-US" b="1" dirty="0"/>
              <a:t>cut score, unless the parents, teachers and administrator determines the student can move on, with intense interventions in 4</a:t>
            </a:r>
            <a:r>
              <a:rPr lang="en-US" b="1" baseline="30000" dirty="0"/>
              <a:t>th</a:t>
            </a:r>
            <a:r>
              <a:rPr lang="en-US" b="1" dirty="0"/>
              <a:t> grade. </a:t>
            </a:r>
            <a:endParaRPr lang="en-US" dirty="0"/>
          </a:p>
        </p:txBody>
      </p:sp>
      <p:sp>
        <p:nvSpPr>
          <p:cNvPr id="2" name="Title 1"/>
          <p:cNvSpPr>
            <a:spLocks noGrp="1"/>
          </p:cNvSpPr>
          <p:nvPr>
            <p:ph type="title"/>
          </p:nvPr>
        </p:nvSpPr>
        <p:spPr>
          <a:xfrm>
            <a:off x="685800" y="381000"/>
            <a:ext cx="7772400" cy="1143000"/>
          </a:xfrm>
        </p:spPr>
        <p:txBody>
          <a:bodyPr/>
          <a:lstStyle/>
          <a:p>
            <a:pPr eaLnBrk="1" hangingPunct="1">
              <a:defRPr/>
            </a:pPr>
            <a:r>
              <a:rPr>
                <a:solidFill>
                  <a:schemeClr val="accent4"/>
                </a:solidFill>
              </a:rPr>
              <a:t>Senate Bill 316</a:t>
            </a:r>
          </a:p>
        </p:txBody>
      </p:sp>
    </p:spTree>
    <p:extLst>
      <p:ext uri="{BB962C8B-B14F-4D97-AF65-F5344CB8AC3E}">
        <p14:creationId xmlns:p14="http://schemas.microsoft.com/office/powerpoint/2010/main" val="17393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772400" cy="4495800"/>
          </a:xfrm>
          <a:ln>
            <a:miter lim="800000"/>
            <a:headEnd/>
            <a:tailEnd/>
          </a:ln>
          <a:extLst/>
        </p:spPr>
        <p:txBody>
          <a:bodyPr>
            <a:normAutofit/>
          </a:bodyPr>
          <a:lstStyle/>
          <a:p>
            <a:pPr eaLnBrk="1" hangingPunct="1">
              <a:defRPr/>
            </a:pPr>
            <a:r>
              <a:rPr lang="en-US" dirty="0"/>
              <a:t>In the </a:t>
            </a:r>
            <a:r>
              <a:rPr lang="en-US" b="1" dirty="0"/>
              <a:t>2022-23 school year</a:t>
            </a:r>
            <a:r>
              <a:rPr lang="en-US" dirty="0"/>
              <a:t>, </a:t>
            </a:r>
            <a:r>
              <a:rPr lang="en-US" kern="1200" dirty="0"/>
              <a:t>all students scoring </a:t>
            </a:r>
            <a:r>
              <a:rPr lang="en-US" b="1" dirty="0">
                <a:effectLst>
                  <a:glow rad="228600">
                    <a:schemeClr val="accent4">
                      <a:satMod val="175000"/>
                      <a:alpha val="40000"/>
                    </a:schemeClr>
                  </a:glow>
                </a:effectLst>
              </a:rPr>
              <a:t>below 690 </a:t>
            </a:r>
            <a:r>
              <a:rPr lang="en-US" kern="1200" dirty="0"/>
              <a:t>on </a:t>
            </a:r>
            <a:r>
              <a:rPr lang="en-US" dirty="0"/>
              <a:t>Ohio’s Third Grade test for English Language Arts </a:t>
            </a:r>
            <a:r>
              <a:rPr lang="en-US" kern="1200" dirty="0"/>
              <a:t>must be retained, except for the following students: </a:t>
            </a:r>
            <a:endParaRPr lang="en-US" dirty="0"/>
          </a:p>
          <a:p>
            <a:pPr marL="628650" lvl="1" indent="-171450" eaLnBrk="1" hangingPunct="1">
              <a:buFont typeface="Arial" pitchFamily="34" charset="0"/>
              <a:buChar char="•"/>
              <a:defRPr/>
            </a:pPr>
            <a:r>
              <a:rPr lang="en-US" sz="2400" i="1" kern="1200" dirty="0"/>
              <a:t>Special education students </a:t>
            </a:r>
            <a:r>
              <a:rPr lang="en-US" sz="2400" kern="1200" dirty="0"/>
              <a:t>whose IEPs exempt them;</a:t>
            </a:r>
          </a:p>
          <a:p>
            <a:pPr marL="628650" lvl="1" indent="-171450" eaLnBrk="1" hangingPunct="1">
              <a:buFont typeface="Arial" pitchFamily="34" charset="0"/>
              <a:buChar char="•"/>
              <a:defRPr/>
            </a:pPr>
            <a:r>
              <a:rPr lang="en-US" sz="2400" i="1" kern="1200" dirty="0"/>
              <a:t>Students who demonstrate reading competency on an alternative reading assessment </a:t>
            </a:r>
            <a:r>
              <a:rPr lang="en-US" sz="2400" kern="1200" dirty="0"/>
              <a:t>approved by ODE; and </a:t>
            </a:r>
          </a:p>
          <a:p>
            <a:pPr marL="628650" lvl="1" indent="-171450" eaLnBrk="1" hangingPunct="1">
              <a:buFont typeface="Arial" pitchFamily="34" charset="0"/>
              <a:buChar char="•"/>
              <a:defRPr/>
            </a:pPr>
            <a:r>
              <a:rPr lang="en-US" sz="2400" kern="1200" dirty="0"/>
              <a:t>Any student who </a:t>
            </a:r>
            <a:r>
              <a:rPr lang="en-US" sz="2400" i="1" kern="1200" dirty="0"/>
              <a:t>was previously retained </a:t>
            </a:r>
            <a:r>
              <a:rPr lang="en-US" sz="2400" kern="1200" dirty="0"/>
              <a:t>in grades K-3.</a:t>
            </a:r>
          </a:p>
        </p:txBody>
      </p:sp>
      <p:sp>
        <p:nvSpPr>
          <p:cNvPr id="2" name="Title 1"/>
          <p:cNvSpPr>
            <a:spLocks noGrp="1"/>
          </p:cNvSpPr>
          <p:nvPr>
            <p:ph type="title"/>
          </p:nvPr>
        </p:nvSpPr>
        <p:spPr>
          <a:xfrm>
            <a:off x="685800" y="381000"/>
            <a:ext cx="7772400" cy="1143000"/>
          </a:xfrm>
        </p:spPr>
        <p:txBody>
          <a:bodyPr>
            <a:normAutofit fontScale="90000"/>
          </a:bodyPr>
          <a:lstStyle/>
          <a:p>
            <a:pPr eaLnBrk="1" hangingPunct="1">
              <a:defRPr/>
            </a:pPr>
            <a:r>
              <a:rPr dirty="0">
                <a:solidFill>
                  <a:schemeClr val="accent4"/>
                </a:solidFill>
              </a:rPr>
              <a:t>Third Grade Reading </a:t>
            </a:r>
            <a:r>
              <a:rPr lang="en-US" dirty="0">
                <a:solidFill>
                  <a:schemeClr val="accent4"/>
                </a:solidFill>
              </a:rPr>
              <a:t>Guarantee</a:t>
            </a:r>
            <a:endParaRPr dirty="0">
              <a:solidFill>
                <a:schemeClr val="accent4"/>
              </a:solidFill>
            </a:endParaRPr>
          </a:p>
        </p:txBody>
      </p:sp>
    </p:spTree>
    <p:extLst>
      <p:ext uri="{BB962C8B-B14F-4D97-AF65-F5344CB8AC3E}">
        <p14:creationId xmlns:p14="http://schemas.microsoft.com/office/powerpoint/2010/main" val="58124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2819399"/>
          </a:xfrm>
        </p:spPr>
        <p:txBody>
          <a:bodyPr>
            <a:normAutofit fontScale="90000"/>
          </a:bodyPr>
          <a:lstStyle/>
          <a:p>
            <a:br>
              <a:rPr lang="en-US" dirty="0"/>
            </a:br>
            <a:br>
              <a:rPr lang="en-US" dirty="0"/>
            </a:br>
            <a:r>
              <a:rPr lang="en-US" dirty="0"/>
              <a:t>    If your child did not pass the 3</a:t>
            </a:r>
            <a:r>
              <a:rPr lang="en-US" baseline="30000" dirty="0"/>
              <a:t>rd</a:t>
            </a:r>
            <a:r>
              <a:rPr lang="en-US" dirty="0"/>
              <a:t> grade ELA state test, he/she is at risk for not passing high school end of course assessment, which can impact graduation. </a:t>
            </a:r>
          </a:p>
        </p:txBody>
      </p:sp>
    </p:spTree>
    <p:extLst>
      <p:ext uri="{BB962C8B-B14F-4D97-AF65-F5344CB8AC3E}">
        <p14:creationId xmlns:p14="http://schemas.microsoft.com/office/powerpoint/2010/main" val="352199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400" dirty="0"/>
              <a:t>Phonics- connection between sound and letter symbols</a:t>
            </a:r>
          </a:p>
          <a:p>
            <a:endParaRPr lang="en-US" sz="2400" dirty="0"/>
          </a:p>
          <a:p>
            <a:r>
              <a:rPr lang="en-US" sz="2400" dirty="0"/>
              <a:t>Phonemic Awareness- words are created from phonemes (small units of sound in language)</a:t>
            </a:r>
          </a:p>
          <a:p>
            <a:endParaRPr lang="en-US" sz="2400" dirty="0"/>
          </a:p>
          <a:p>
            <a:r>
              <a:rPr lang="en-US" sz="2400" dirty="0"/>
              <a:t>Vocabulary- words have meanings</a:t>
            </a:r>
          </a:p>
          <a:p>
            <a:endParaRPr lang="en-US" sz="2400" dirty="0"/>
          </a:p>
          <a:p>
            <a:r>
              <a:rPr lang="en-US" sz="2400" dirty="0"/>
              <a:t>Fluency- Ability to read with speed, accuracy and expression.</a:t>
            </a:r>
          </a:p>
          <a:p>
            <a:endParaRPr lang="en-US" sz="2400" dirty="0"/>
          </a:p>
          <a:p>
            <a:r>
              <a:rPr lang="en-US" sz="2400" dirty="0"/>
              <a:t>Comprehension- understanding what the text is about.</a:t>
            </a:r>
          </a:p>
        </p:txBody>
      </p:sp>
      <p:sp>
        <p:nvSpPr>
          <p:cNvPr id="3" name="Title 2"/>
          <p:cNvSpPr>
            <a:spLocks noGrp="1"/>
          </p:cNvSpPr>
          <p:nvPr>
            <p:ph type="title"/>
          </p:nvPr>
        </p:nvSpPr>
        <p:spPr/>
        <p:txBody>
          <a:bodyPr/>
          <a:lstStyle/>
          <a:p>
            <a:r>
              <a:rPr lang="en-US" dirty="0"/>
              <a:t>5 Main Components of Reading</a:t>
            </a:r>
          </a:p>
        </p:txBody>
      </p:sp>
    </p:spTree>
    <p:extLst>
      <p:ext uri="{BB962C8B-B14F-4D97-AF65-F5344CB8AC3E}">
        <p14:creationId xmlns:p14="http://schemas.microsoft.com/office/powerpoint/2010/main" val="354351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533400"/>
            <a:ext cx="8229600" cy="3785652"/>
          </a:xfrm>
          <a:prstGeom prst="rect">
            <a:avLst/>
          </a:prstGeom>
          <a:noFill/>
        </p:spPr>
        <p:txBody>
          <a:bodyPr wrap="square" rtlCol="0">
            <a:spAutoFit/>
          </a:bodyPr>
          <a:lstStyle/>
          <a:p>
            <a:pPr algn="ctr"/>
            <a:r>
              <a:rPr lang="en-US" sz="3600" b="1" dirty="0"/>
              <a:t>Diagnostic Assessments</a:t>
            </a:r>
          </a:p>
          <a:p>
            <a:endParaRPr lang="en-US" sz="3600" b="1" dirty="0"/>
          </a:p>
          <a:p>
            <a:pPr algn="ctr"/>
            <a:r>
              <a:rPr lang="en-US" sz="2800" b="1" dirty="0"/>
              <a:t>Grades K-4 – Phonological awareness, phonics, high frequency word fluency, vocabulary and comprehension of literary text and informational text. </a:t>
            </a:r>
          </a:p>
          <a:p>
            <a:pPr algn="ctr"/>
            <a:endParaRPr lang="en-US" sz="2800" b="1" dirty="0"/>
          </a:p>
          <a:p>
            <a:pPr algn="ctr"/>
            <a:endParaRPr lang="en-US" sz="2800" dirty="0"/>
          </a:p>
        </p:txBody>
      </p:sp>
    </p:spTree>
    <p:extLst>
      <p:ext uri="{BB962C8B-B14F-4D97-AF65-F5344CB8AC3E}">
        <p14:creationId xmlns:p14="http://schemas.microsoft.com/office/powerpoint/2010/main" val="365636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981200"/>
            <a:ext cx="4572000" cy="4419600"/>
          </a:xfrm>
        </p:spPr>
        <p:txBody>
          <a:bodyPr>
            <a:normAutofit fontScale="77500" lnSpcReduction="20000"/>
          </a:bodyPr>
          <a:lstStyle/>
          <a:p>
            <a:pPr eaLnBrk="1" hangingPunct="1">
              <a:defRPr/>
            </a:pPr>
            <a:r>
              <a:rPr lang="en-US" b="1" dirty="0"/>
              <a:t>All Reading Improvement and Monitoring Plans must be created within 60 days of when a student is designated </a:t>
            </a:r>
            <a:r>
              <a:rPr lang="en-US" b="1" i="1" dirty="0"/>
              <a:t>not on-track</a:t>
            </a:r>
            <a:r>
              <a:rPr lang="en-US" b="1" dirty="0"/>
              <a:t>.</a:t>
            </a:r>
          </a:p>
          <a:p>
            <a:pPr lvl="1" eaLnBrk="1" hangingPunct="1">
              <a:defRPr/>
            </a:pPr>
            <a:r>
              <a:rPr lang="en-US" dirty="0"/>
              <a:t>Identify student’ s specific reading deficiency</a:t>
            </a:r>
          </a:p>
          <a:p>
            <a:pPr lvl="1" eaLnBrk="1" hangingPunct="1">
              <a:defRPr/>
            </a:pPr>
            <a:r>
              <a:rPr lang="en-US" dirty="0"/>
              <a:t>Describe supplemental instruction services</a:t>
            </a:r>
          </a:p>
          <a:p>
            <a:pPr lvl="1" eaLnBrk="1" hangingPunct="1">
              <a:defRPr/>
            </a:pPr>
            <a:r>
              <a:rPr lang="en-US" dirty="0"/>
              <a:t>Involve parents and guardians</a:t>
            </a:r>
          </a:p>
          <a:p>
            <a:pPr lvl="1" eaLnBrk="1" hangingPunct="1">
              <a:defRPr/>
            </a:pPr>
            <a:r>
              <a:rPr lang="en-US" dirty="0"/>
              <a:t>Monitor plan’s implementation</a:t>
            </a:r>
          </a:p>
          <a:p>
            <a:pPr lvl="1" eaLnBrk="1" hangingPunct="1">
              <a:defRPr/>
            </a:pPr>
            <a:r>
              <a:rPr lang="en-US" dirty="0"/>
              <a:t>Provide reading curriculum that assists students to read at grade level</a:t>
            </a:r>
          </a:p>
          <a:p>
            <a:pPr lvl="1" eaLnBrk="1" hangingPunct="1">
              <a:defRPr/>
            </a:pPr>
            <a:r>
              <a:rPr lang="en-US" dirty="0"/>
              <a:t>State risk of retention in 3rd grade. </a:t>
            </a:r>
          </a:p>
          <a:p>
            <a:pPr eaLnBrk="1" hangingPunct="1">
              <a:defRPr/>
            </a:pPr>
            <a:endParaRPr lang="en-US" dirty="0"/>
          </a:p>
        </p:txBody>
      </p:sp>
      <p:pic>
        <p:nvPicPr>
          <p:cNvPr id="12292" name="Picture 2" descr="C:\Users\nathan.parker\AppData\Local\Microsoft\Windows\Temporary Internet Files\Content.IE5\68C4MAT8\MP900448524[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97919"/>
            <a:ext cx="4038600" cy="2692400"/>
          </a:xfrm>
          <a:noFill/>
        </p:spPr>
      </p:pic>
      <p:sp>
        <p:nvSpPr>
          <p:cNvPr id="2" name="Title 1"/>
          <p:cNvSpPr>
            <a:spLocks noGrp="1"/>
          </p:cNvSpPr>
          <p:nvPr>
            <p:ph type="title"/>
          </p:nvPr>
        </p:nvSpPr>
        <p:spPr/>
        <p:txBody>
          <a:bodyPr>
            <a:normAutofit fontScale="90000"/>
          </a:bodyPr>
          <a:lstStyle/>
          <a:p>
            <a:pPr eaLnBrk="1" hangingPunct="1">
              <a:defRPr/>
            </a:pPr>
            <a:r>
              <a:rPr>
                <a:solidFill>
                  <a:schemeClr val="accent4"/>
                </a:solidFill>
              </a:rPr>
              <a:t>Reading Improvement and Monitoring Plan</a:t>
            </a:r>
          </a:p>
        </p:txBody>
      </p:sp>
    </p:spTree>
    <p:extLst>
      <p:ext uri="{BB962C8B-B14F-4D97-AF65-F5344CB8AC3E}">
        <p14:creationId xmlns:p14="http://schemas.microsoft.com/office/powerpoint/2010/main" val="307372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000919"/>
            <a:ext cx="7010400" cy="5095081"/>
          </a:xfrm>
        </p:spPr>
      </p:pic>
      <p:sp>
        <p:nvSpPr>
          <p:cNvPr id="3" name="Title 2"/>
          <p:cNvSpPr>
            <a:spLocks noGrp="1"/>
          </p:cNvSpPr>
          <p:nvPr>
            <p:ph type="title"/>
          </p:nvPr>
        </p:nvSpPr>
        <p:spPr>
          <a:xfrm>
            <a:off x="457200" y="274638"/>
            <a:ext cx="8229600" cy="639762"/>
          </a:xfrm>
        </p:spPr>
        <p:txBody>
          <a:bodyPr>
            <a:normAutofit fontScale="90000"/>
          </a:bodyPr>
          <a:lstStyle/>
          <a:p>
            <a:pPr algn="ctr"/>
            <a:r>
              <a:rPr lang="en-US" dirty="0"/>
              <a:t>RIMP</a:t>
            </a:r>
          </a:p>
        </p:txBody>
      </p:sp>
    </p:spTree>
    <p:extLst>
      <p:ext uri="{BB962C8B-B14F-4D97-AF65-F5344CB8AC3E}">
        <p14:creationId xmlns:p14="http://schemas.microsoft.com/office/powerpoint/2010/main" val="3191806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2575</TotalTime>
  <Words>1488</Words>
  <Application>Microsoft Office PowerPoint</Application>
  <PresentationFormat>On-screen Show (4:3)</PresentationFormat>
  <Paragraphs>116</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Corbel</vt:lpstr>
      <vt:lpstr>Lucida Sans Unicode</vt:lpstr>
      <vt:lpstr>Verdana</vt:lpstr>
      <vt:lpstr>Wingdings 2</vt:lpstr>
      <vt:lpstr>Wingdings 3</vt:lpstr>
      <vt:lpstr>Concourse</vt:lpstr>
      <vt:lpstr>Third-Grade Guarantee Goal:  Ensuring All Students Can Read</vt:lpstr>
      <vt:lpstr>Senate Bill 316</vt:lpstr>
      <vt:lpstr>Senate Bill 316</vt:lpstr>
      <vt:lpstr>Third Grade Reading Guarantee</vt:lpstr>
      <vt:lpstr>      If your child did not pass the 3rd grade ELA state test, he/she is at risk for not passing high school end of course assessment, which can impact graduation. </vt:lpstr>
      <vt:lpstr>5 Main Components of Reading</vt:lpstr>
      <vt:lpstr>PowerPoint Presentation</vt:lpstr>
      <vt:lpstr>Reading Improvement and Monitoring Plan</vt:lpstr>
      <vt:lpstr>RIMP</vt:lpstr>
      <vt:lpstr>Interventions</vt:lpstr>
      <vt:lpstr>     Why is fluency important?</vt:lpstr>
      <vt:lpstr>                                      What Can Parents Do at Home to ensure their children are on track to success? </vt:lpstr>
      <vt:lpstr>PowerPoint Presentation</vt:lpstr>
      <vt:lpstr>Support fluency practice with weekly or bi-monthly passages  -time for speed and  accuracy  -model for expression</vt:lpstr>
      <vt:lpstr>     Read to your child- model good reading Listen to your child read Ask them to retell Make predictions Make connections Support Reading Counts Program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Third-Grade Reading Guarantee</dc:title>
  <dc:creator>Susan Wagner</dc:creator>
  <cp:lastModifiedBy>Susan Wagner</cp:lastModifiedBy>
  <cp:revision>32</cp:revision>
  <cp:lastPrinted>2019-10-14T20:21:52Z</cp:lastPrinted>
  <dcterms:created xsi:type="dcterms:W3CDTF">2014-10-05T23:31:00Z</dcterms:created>
  <dcterms:modified xsi:type="dcterms:W3CDTF">2023-10-09T16:38:54Z</dcterms:modified>
</cp:coreProperties>
</file>